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8"/>
  </p:notesMasterIdLst>
  <p:sldIdLst>
    <p:sldId id="287" r:id="rId2"/>
    <p:sldId id="353" r:id="rId3"/>
    <p:sldId id="328" r:id="rId4"/>
    <p:sldId id="347" r:id="rId5"/>
    <p:sldId id="348" r:id="rId6"/>
    <p:sldId id="349" r:id="rId7"/>
    <p:sldId id="350" r:id="rId8"/>
    <p:sldId id="351" r:id="rId9"/>
    <p:sldId id="352" r:id="rId10"/>
    <p:sldId id="365" r:id="rId11"/>
    <p:sldId id="366" r:id="rId12"/>
    <p:sldId id="367" r:id="rId13"/>
    <p:sldId id="368" r:id="rId14"/>
    <p:sldId id="369" r:id="rId15"/>
    <p:sldId id="356" r:id="rId16"/>
    <p:sldId id="357" r:id="rId17"/>
    <p:sldId id="363" r:id="rId18"/>
    <p:sldId id="362" r:id="rId19"/>
    <p:sldId id="359" r:id="rId20"/>
    <p:sldId id="360" r:id="rId21"/>
    <p:sldId id="361" r:id="rId22"/>
    <p:sldId id="364" r:id="rId23"/>
    <p:sldId id="370" r:id="rId24"/>
    <p:sldId id="371" r:id="rId25"/>
    <p:sldId id="372" r:id="rId26"/>
    <p:sldId id="354" r:id="rId27"/>
  </p:sldIdLst>
  <p:sldSz cx="9906000" cy="6858000" type="A4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KoPubWorld돋움체 Bold" panose="00000800000000000000" pitchFamily="2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A60"/>
    <a:srgbClr val="F9BD8B"/>
    <a:srgbClr val="F8B074"/>
    <a:srgbClr val="F69240"/>
    <a:srgbClr val="F6E47A"/>
    <a:srgbClr val="F3DC53"/>
    <a:srgbClr val="DE8610"/>
    <a:srgbClr val="FCE078"/>
    <a:srgbClr val="E9D6B5"/>
    <a:srgbClr val="ECB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234"/>
      </p:cViewPr>
      <p:guideLst>
        <p:guide orient="horz" pos="229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62501" y="1455682"/>
            <a:ext cx="7288075" cy="286232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4500" dirty="0" smtClean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건강음료</a:t>
            </a:r>
            <a:endParaRPr lang="en-US" altLang="ko-KR" sz="4500" dirty="0" smtClean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 예측을 위한</a:t>
            </a:r>
            <a:r>
              <a: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최적의 모델과</a:t>
            </a:r>
            <a:r>
              <a:rPr lang="en-US" altLang="ko-KR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5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분석방법 탐색</a:t>
            </a:r>
            <a:endParaRPr lang="en-US" altLang="ko-KR" sz="45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27260" y="5842337"/>
            <a:ext cx="1913964" cy="10156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임원기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455682"/>
            <a:ext cx="124128" cy="2721210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562" t="29177" r="56354" b="44410"/>
          <a:stretch/>
        </p:blipFill>
        <p:spPr>
          <a:xfrm>
            <a:off x="477070" y="2543006"/>
            <a:ext cx="4285430" cy="32173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9" name="직사각형 8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2009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1562" t="55373" r="56354" b="17778"/>
          <a:stretch/>
        </p:blipFill>
        <p:spPr>
          <a:xfrm>
            <a:off x="5206482" y="2543006"/>
            <a:ext cx="4302403" cy="3217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09 / 24 </a:t>
            </a:r>
          </a:p>
        </p:txBody>
      </p:sp>
    </p:spTree>
    <p:extLst>
      <p:ext uri="{BB962C8B-B14F-4D97-AF65-F5344CB8AC3E}">
        <p14:creationId xmlns:p14="http://schemas.microsoft.com/office/powerpoint/2010/main" val="12758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354" t="23874" r="56667" b="49645"/>
          <a:stretch/>
        </p:blipFill>
        <p:spPr>
          <a:xfrm>
            <a:off x="467545" y="2481766"/>
            <a:ext cx="4238324" cy="32618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1354" t="50637" r="56667" b="23890"/>
          <a:stretch/>
        </p:blipFill>
        <p:spPr>
          <a:xfrm>
            <a:off x="5108452" y="2529765"/>
            <a:ext cx="4400433" cy="321380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2010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 / 24 </a:t>
            </a:r>
          </a:p>
        </p:txBody>
      </p:sp>
    </p:spTree>
    <p:extLst>
      <p:ext uri="{BB962C8B-B14F-4D97-AF65-F5344CB8AC3E}">
        <p14:creationId xmlns:p14="http://schemas.microsoft.com/office/powerpoint/2010/main" val="30657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627" t="52327" r="56277" b="20538"/>
          <a:stretch/>
        </p:blipFill>
        <p:spPr>
          <a:xfrm>
            <a:off x="5206482" y="2476330"/>
            <a:ext cx="4302403" cy="3391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1627" t="26322" r="56277" b="47594"/>
          <a:stretch/>
        </p:blipFill>
        <p:spPr>
          <a:xfrm>
            <a:off x="467544" y="2476331"/>
            <a:ext cx="4304480" cy="324819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14" name="직사각형 13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2011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 / 24 </a:t>
            </a:r>
          </a:p>
        </p:txBody>
      </p:sp>
    </p:spTree>
    <p:extLst>
      <p:ext uri="{BB962C8B-B14F-4D97-AF65-F5344CB8AC3E}">
        <p14:creationId xmlns:p14="http://schemas.microsoft.com/office/powerpoint/2010/main" val="39942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949" t="21255" r="56277" b="52612"/>
          <a:stretch/>
        </p:blipFill>
        <p:spPr>
          <a:xfrm>
            <a:off x="454270" y="2476331"/>
            <a:ext cx="4308230" cy="3179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1949" t="47527" r="56277" b="25985"/>
          <a:stretch/>
        </p:blipFill>
        <p:spPr>
          <a:xfrm>
            <a:off x="5206482" y="2476331"/>
            <a:ext cx="4302403" cy="317919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14" name="직사각형 13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2012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 / 24 </a:t>
            </a:r>
          </a:p>
        </p:txBody>
      </p:sp>
    </p:spTree>
    <p:extLst>
      <p:ext uri="{BB962C8B-B14F-4D97-AF65-F5344CB8AC3E}">
        <p14:creationId xmlns:p14="http://schemas.microsoft.com/office/powerpoint/2010/main" val="3639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787" t="25268" r="56438" b="48453"/>
          <a:stretch/>
        </p:blipFill>
        <p:spPr>
          <a:xfrm>
            <a:off x="467543" y="2439406"/>
            <a:ext cx="4304481" cy="310414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4738938" cy="1508105"/>
            <a:chOff x="467544" y="670967"/>
            <a:chExt cx="4738938" cy="1508105"/>
          </a:xfrm>
        </p:grpSpPr>
        <p:sp>
          <p:nvSpPr>
            <p:cNvPr id="9" name="직사각형 8"/>
            <p:cNvSpPr/>
            <p:nvPr/>
          </p:nvSpPr>
          <p:spPr>
            <a:xfrm>
              <a:off x="761361" y="670967"/>
              <a:ext cx="4445121" cy="150810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독립변수와 종속변수 간의 관계</a:t>
              </a:r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변수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축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534528" y="2106999"/>
            <a:ext cx="1672829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2013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1787" t="51750" r="56438" b="21398"/>
          <a:stretch/>
        </p:blipFill>
        <p:spPr>
          <a:xfrm>
            <a:off x="5206482" y="2476331"/>
            <a:ext cx="4302403" cy="3191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 / 24 </a:t>
            </a:r>
          </a:p>
        </p:txBody>
      </p:sp>
    </p:spTree>
    <p:extLst>
      <p:ext uri="{BB962C8B-B14F-4D97-AF65-F5344CB8AC3E}">
        <p14:creationId xmlns:p14="http://schemas.microsoft.com/office/powerpoint/2010/main" val="38365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488395" y="1437722"/>
            <a:ext cx="5489700" cy="4544702"/>
            <a:chOff x="2930400" y="782390"/>
            <a:chExt cx="5997428" cy="54699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5036" t="30047" r="61600" b="27691"/>
            <a:stretch/>
          </p:blipFill>
          <p:spPr>
            <a:xfrm>
              <a:off x="3947886" y="1676988"/>
              <a:ext cx="4979942" cy="45753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14344" y="1982743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4345" y="2434927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73887" y="2908875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73887" y="3405009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41394" y="3912840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41394" y="4420671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30400" y="4889176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62195" y="5390753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80510" y="5821524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22870" y="1057568"/>
              <a:ext cx="3855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31543" y="1068944"/>
              <a:ext cx="1241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8655" y="1232025"/>
              <a:ext cx="36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54452" y="1230908"/>
              <a:ext cx="232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70479" y="815262"/>
              <a:ext cx="275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8115" y="782390"/>
              <a:ext cx="2537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60636" y="787737"/>
              <a:ext cx="2284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10335" y="1213277"/>
              <a:ext cx="3244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37606" y="1422494"/>
              <a:ext cx="270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431783" y="2731347"/>
            <a:ext cx="4642118" cy="41652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52" name="직사각형 5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판매량과의 상관관계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 / 24 </a:t>
            </a:r>
          </a:p>
        </p:txBody>
      </p:sp>
    </p:spTree>
    <p:extLst>
      <p:ext uri="{BB962C8B-B14F-4D97-AF65-F5344CB8AC3E}">
        <p14:creationId xmlns:p14="http://schemas.microsoft.com/office/powerpoint/2010/main" val="10829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658" t="62545" r="58374" b="5340"/>
          <a:stretch/>
        </p:blipFill>
        <p:spPr>
          <a:xfrm>
            <a:off x="4825999" y="1871296"/>
            <a:ext cx="4304761" cy="43771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15658" t="23261" r="58374" b="46670"/>
          <a:stretch/>
        </p:blipFill>
        <p:spPr>
          <a:xfrm>
            <a:off x="808425" y="2235200"/>
            <a:ext cx="4039239" cy="401320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467544" y="670967"/>
            <a:ext cx="2741820" cy="1200329"/>
            <a:chOff x="467544" y="670967"/>
            <a:chExt cx="2741820" cy="1200329"/>
          </a:xfrm>
        </p:grpSpPr>
        <p:sp>
          <p:nvSpPr>
            <p:cNvPr id="30" name="직사각형 29"/>
            <p:cNvSpPr/>
            <p:nvPr/>
          </p:nvSpPr>
          <p:spPr>
            <a:xfrm>
              <a:off x="761361" y="670967"/>
              <a:ext cx="2448003" cy="120032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종속변수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정규성 검정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7544" y="670967"/>
              <a:ext cx="129356" cy="10816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 / 24 </a:t>
            </a:r>
          </a:p>
        </p:txBody>
      </p:sp>
    </p:spTree>
    <p:extLst>
      <p:ext uri="{BB962C8B-B14F-4D97-AF65-F5344CB8AC3E}">
        <p14:creationId xmlns:p14="http://schemas.microsoft.com/office/powerpoint/2010/main" val="39238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06673" y="670967"/>
            <a:ext cx="2825527" cy="107721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선택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ith R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08489" y="632494"/>
            <a:ext cx="6381816" cy="12464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BIC : </a:t>
            </a:r>
            <a:r>
              <a:rPr lang="ko-KR" altLang="en-US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강우일수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CP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lang="ko-KR" altLang="en-US" dirty="0" err="1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강우일수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Adj</a:t>
            </a:r>
            <a:r>
              <a:rPr lang="en-US" altLang="ko-KR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R2: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변수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ko-KR" alt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21669" y="1891269"/>
            <a:ext cx="5537371" cy="4432303"/>
            <a:chOff x="3415298" y="1181269"/>
            <a:chExt cx="6319862" cy="42162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6" t="14008" b="17175"/>
            <a:stretch/>
          </p:blipFill>
          <p:spPr>
            <a:xfrm>
              <a:off x="3924300" y="1181269"/>
              <a:ext cx="5810860" cy="3515639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4430718" y="4686298"/>
              <a:ext cx="4849295" cy="711205"/>
              <a:chOff x="376000" y="3238589"/>
              <a:chExt cx="3077422" cy="8333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76000" y="3333290"/>
                <a:ext cx="3529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품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목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85195" y="3357623"/>
                <a:ext cx="113658" cy="61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판매량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86797" y="3403832"/>
                <a:ext cx="3369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가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586795" y="3402904"/>
                <a:ext cx="212483" cy="434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기온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83722" y="3251019"/>
                <a:ext cx="251914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영업일수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94556" y="3238589"/>
                <a:ext cx="232242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강우일수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87558" y="3253470"/>
                <a:ext cx="209126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휴일일수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205800" y="3289926"/>
                <a:ext cx="247622" cy="25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월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415298" y="2785199"/>
              <a:ext cx="556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BIC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67544" y="670967"/>
            <a:ext cx="129356" cy="10816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 / 24 </a:t>
            </a:r>
          </a:p>
        </p:txBody>
      </p:sp>
    </p:spTree>
    <p:extLst>
      <p:ext uri="{BB962C8B-B14F-4D97-AF65-F5344CB8AC3E}">
        <p14:creationId xmlns:p14="http://schemas.microsoft.com/office/powerpoint/2010/main" val="33471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첫번째 모델</a:t>
            </a:r>
            <a:endParaRPr lang="en-US" altLang="ko-KR" sz="2000" b="1" dirty="0" smtClean="0">
              <a:solidFill>
                <a:srgbClr val="00B05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PRICE + 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6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00B05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788" t="47921" r="60309" b="34014"/>
          <a:stretch/>
        </p:blipFill>
        <p:spPr>
          <a:xfrm>
            <a:off x="2038350" y="3098192"/>
            <a:ext cx="5957038" cy="26549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48840" y="3972098"/>
            <a:ext cx="5608320" cy="41563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17 / 24 </a:t>
            </a:r>
          </a:p>
        </p:txBody>
      </p:sp>
    </p:spTree>
    <p:extLst>
      <p:ext uri="{BB962C8B-B14F-4D97-AF65-F5344CB8AC3E}">
        <p14:creationId xmlns:p14="http://schemas.microsoft.com/office/powerpoint/2010/main" val="3429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</a:t>
            </a:r>
            <a:r>
              <a:rPr lang="ko-KR" altLang="en-US" sz="2000" b="1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PRICE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 +</a:t>
            </a:r>
            <a:r>
              <a:rPr lang="en-US" altLang="ko-KR" sz="14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  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endParaRPr lang="ko-KR" altLang="en-US" dirty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625" t="42222" r="67917" b="40741"/>
          <a:stretch/>
        </p:blipFill>
        <p:spPr>
          <a:xfrm>
            <a:off x="2078400" y="3206047"/>
            <a:ext cx="5749200" cy="25676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48840" y="5259878"/>
            <a:ext cx="5608320" cy="41563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 / 24 </a:t>
            </a:r>
          </a:p>
        </p:txBody>
      </p:sp>
    </p:spTree>
    <p:extLst>
      <p:ext uri="{BB962C8B-B14F-4D97-AF65-F5344CB8AC3E}">
        <p14:creationId xmlns:p14="http://schemas.microsoft.com/office/powerpoint/2010/main" val="6582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도구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55165" y="2214133"/>
            <a:ext cx="8805453" cy="3258864"/>
            <a:chOff x="929740" y="2507644"/>
            <a:chExt cx="8805453" cy="325886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854661" y="2517438"/>
              <a:ext cx="566201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구성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551237" y="2526438"/>
              <a:ext cx="551293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 예측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929740" y="2517439"/>
              <a:ext cx="615523" cy="257714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413634" y="2517438"/>
              <a:ext cx="576845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평가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737099" y="2512541"/>
              <a:ext cx="1179973" cy="2582044"/>
              <a:chOff x="4746002" y="2521541"/>
              <a:chExt cx="1179973" cy="203785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4748819" y="2521541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4757455" y="3084307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4754664" y="3633390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746002" y="4182474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4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8301583" y="2526438"/>
              <a:ext cx="1433610" cy="2568147"/>
              <a:chOff x="6267160" y="3087506"/>
              <a:chExt cx="1174360" cy="147095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6269211" y="3087506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평균 제곱근 오차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(RMSE)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모서리가 둥근 직사각형 26"/>
                  <p:cNvSpPr/>
                  <p:nvPr/>
                </p:nvSpPr>
                <p:spPr>
                  <a:xfrm>
                    <a:off x="6273000" y="3634521"/>
                    <a:ext cx="1168520" cy="376925"/>
                  </a:xfrm>
                  <a:prstGeom prst="roundRect">
                    <a:avLst/>
                  </a:pr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30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결정계수</a:t>
                    </a:r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3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3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13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)</a:t>
                    </a:r>
                    <a:endPara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27" name="모서리가 둥근 직사각형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3000" y="3634521"/>
                    <a:ext cx="1168520" cy="376925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모서리가 둥근 직사각형 27"/>
                  <p:cNvSpPr/>
                  <p:nvPr/>
                </p:nvSpPr>
                <p:spPr>
                  <a:xfrm>
                    <a:off x="6267160" y="4181538"/>
                    <a:ext cx="1168520" cy="376925"/>
                  </a:xfrm>
                  <a:prstGeom prst="roundRect">
                    <a:avLst/>
                  </a:pr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수정된 </a:t>
                    </a:r>
                    <a:endParaRPr lang="en-US" altLang="ko-KR" sz="13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  <a:p>
                    <a:pPr algn="ctr"/>
                    <a:r>
                      <a:rPr lang="ko-KR" altLang="en-US" sz="130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결정계수</a:t>
                    </a:r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(</a:t>
                    </a:r>
                    <a:r>
                      <a:rPr lang="en-US" altLang="ko-KR" sz="130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adj</a:t>
                    </a:r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3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13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)</a:t>
                    </a:r>
                    <a:endPara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28" name="모서리가 둥근 직사각형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7160" y="4181538"/>
                    <a:ext cx="1168520" cy="376925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모서리가 둥근 직사각형 30"/>
            <p:cNvSpPr/>
            <p:nvPr/>
          </p:nvSpPr>
          <p:spPr>
            <a:xfrm>
              <a:off x="4221856" y="2512541"/>
              <a:ext cx="551293" cy="258204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방법 설정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080750" y="2507644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다중회귀분석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5089386" y="3070410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의사결정나무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5086595" y="3619493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SVR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077933" y="4168577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랜덤포레스트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086595" y="4717660"/>
              <a:ext cx="1168520" cy="37692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인공신경망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939465" y="5336705"/>
              <a:ext cx="2974816" cy="429803"/>
            </a:xfrm>
            <a:prstGeom prst="roundRect">
              <a:avLst/>
            </a:prstGeom>
            <a:noFill/>
            <a:ln>
              <a:solidFill>
                <a:srgbClr val="EA3A6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Python, 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239181" y="5336705"/>
              <a:ext cx="5496012" cy="429803"/>
            </a:xfrm>
            <a:prstGeom prst="roundRect">
              <a:avLst/>
            </a:prstGeom>
            <a:noFill/>
            <a:ln>
              <a:solidFill>
                <a:srgbClr val="EA3A6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Python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 / 24 </a:t>
            </a:r>
          </a:p>
        </p:txBody>
      </p:sp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6" y="1455797"/>
            <a:ext cx="9270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 +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en-US" altLang="ko-KR" sz="14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en-US" altLang="ko-KR" sz="1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PRICE</a:t>
            </a:r>
            <a:r>
              <a:rPr lang="en-US" altLang="ko-KR" sz="14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6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 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521" t="48518" r="67500" b="34445"/>
          <a:stretch/>
        </p:blipFill>
        <p:spPr>
          <a:xfrm>
            <a:off x="2073000" y="3143250"/>
            <a:ext cx="5760000" cy="26213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33600" y="3972098"/>
            <a:ext cx="5608320" cy="41563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19 / 24 </a:t>
            </a:r>
          </a:p>
        </p:txBody>
      </p:sp>
    </p:spTree>
    <p:extLst>
      <p:ext uri="{BB962C8B-B14F-4D97-AF65-F5344CB8AC3E}">
        <p14:creationId xmlns:p14="http://schemas.microsoft.com/office/powerpoint/2010/main" val="30917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</a:t>
            </a:r>
            <a:r>
              <a:rPr lang="ko-KR" altLang="en-US" sz="20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PRICE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SALEDAY + RAIN_DAY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MON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ITEM_CNT, MAXTEMP, HOLIDAY</a:t>
            </a:r>
            <a:r>
              <a:rPr lang="en-US" altLang="ko-KR" sz="1400" b="1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 smtClean="0">
              <a:solidFill>
                <a:schemeClr val="bg2">
                  <a:lumMod val="1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209" t="38148" r="67604" b="44445"/>
          <a:stretch/>
        </p:blipFill>
        <p:spPr>
          <a:xfrm>
            <a:off x="1962150" y="3086100"/>
            <a:ext cx="5886450" cy="2724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 / 24 </a:t>
            </a:r>
          </a:p>
        </p:txBody>
      </p:sp>
      <p:sp>
        <p:nvSpPr>
          <p:cNvPr id="8" name="직사각형 7"/>
          <p:cNvSpPr/>
          <p:nvPr/>
        </p:nvSpPr>
        <p:spPr>
          <a:xfrm flipV="1">
            <a:off x="2080923" y="3967870"/>
            <a:ext cx="5691477" cy="37785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비교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평균제곱근오차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(RMSE)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9895" t="33519" r="53021" b="45741"/>
          <a:stretch/>
        </p:blipFill>
        <p:spPr>
          <a:xfrm>
            <a:off x="336915" y="2742040"/>
            <a:ext cx="4017370" cy="20989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584" t="61852" r="49271" b="9259"/>
          <a:stretch/>
        </p:blipFill>
        <p:spPr>
          <a:xfrm>
            <a:off x="4804229" y="2119085"/>
            <a:ext cx="4777921" cy="35160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7594" y="4251404"/>
            <a:ext cx="595707" cy="313765"/>
          </a:xfrm>
          <a:prstGeom prst="rect">
            <a:avLst/>
          </a:prstGeom>
          <a:noFill/>
          <a:ln>
            <a:solidFill>
              <a:srgbClr val="EA3A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1842384" y="3665729"/>
            <a:ext cx="2472145" cy="28388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 / 24 </a:t>
            </a:r>
          </a:p>
        </p:txBody>
      </p:sp>
    </p:spTree>
    <p:extLst>
      <p:ext uri="{BB962C8B-B14F-4D97-AF65-F5344CB8AC3E}">
        <p14:creationId xmlns:p14="http://schemas.microsoft.com/office/powerpoint/2010/main" val="5917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비교</a:t>
                </a:r>
                <a:endPara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20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결정계수</a:t>
                </a: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𝑹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  <a:blipFill>
                <a:blip r:embed="rId2"/>
                <a:stretch>
                  <a:fillRect l="-3975" t="-8108" b="-121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9742" t="20053" r="56289" b="58783"/>
          <a:stretch/>
        </p:blipFill>
        <p:spPr>
          <a:xfrm>
            <a:off x="268514" y="2718592"/>
            <a:ext cx="4013200" cy="21771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9266" t="48554" r="49702" b="23510"/>
          <a:stretch/>
        </p:blipFill>
        <p:spPr>
          <a:xfrm>
            <a:off x="4760686" y="2191657"/>
            <a:ext cx="4748199" cy="32310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3270" y="4243784"/>
            <a:ext cx="595707" cy="313765"/>
          </a:xfrm>
          <a:prstGeom prst="rect">
            <a:avLst/>
          </a:prstGeom>
          <a:noFill/>
          <a:ln>
            <a:solidFill>
              <a:srgbClr val="EA3A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22 / 24 </a:t>
            </a:r>
          </a:p>
        </p:txBody>
      </p:sp>
      <p:sp>
        <p:nvSpPr>
          <p:cNvPr id="8" name="직사각형 7"/>
          <p:cNvSpPr/>
          <p:nvPr/>
        </p:nvSpPr>
        <p:spPr>
          <a:xfrm flipV="1">
            <a:off x="1964693" y="3635912"/>
            <a:ext cx="2247405" cy="28388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비교</a:t>
                </a:r>
                <a:endPara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수정된 </a:t>
                </a:r>
                <a:r>
                  <a:rPr lang="ko-KR" altLang="en-US" sz="20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결정계수</a:t>
                </a: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𝒂𝒅𝒋</m:t>
                        </m:r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 </m:t>
                        </m:r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𝑹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  <a:blipFill>
                <a:blip r:embed="rId2"/>
                <a:stretch>
                  <a:fillRect l="-3975" t="-8108" b="-121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0139" t="32046" r="50814" b="47637"/>
          <a:stretch/>
        </p:blipFill>
        <p:spPr>
          <a:xfrm>
            <a:off x="362857" y="2731651"/>
            <a:ext cx="3991430" cy="2090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9583" t="60547" r="49464" b="11658"/>
          <a:stretch/>
        </p:blipFill>
        <p:spPr>
          <a:xfrm>
            <a:off x="4796972" y="2193832"/>
            <a:ext cx="4711913" cy="33108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67530" y="4243784"/>
            <a:ext cx="595707" cy="313765"/>
          </a:xfrm>
          <a:prstGeom prst="rect">
            <a:avLst/>
          </a:prstGeom>
          <a:noFill/>
          <a:ln>
            <a:solidFill>
              <a:srgbClr val="EA3A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23 / 24 </a:t>
            </a:r>
          </a:p>
        </p:txBody>
      </p:sp>
      <p:sp>
        <p:nvSpPr>
          <p:cNvPr id="10" name="직사각형 9"/>
          <p:cNvSpPr/>
          <p:nvPr/>
        </p:nvSpPr>
        <p:spPr>
          <a:xfrm flipV="1">
            <a:off x="1752933" y="3625973"/>
            <a:ext cx="2472145" cy="28388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24 / 24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43075" y="2714337"/>
            <a:ext cx="8927860" cy="200054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건강음료 판매량 예측을 위한 최적의 모델은 두 번째 모델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PRICE + MAXTEMP + SALEDAY + RAIN_DAY + HOLIDAY +</a:t>
            </a:r>
            <a:r>
              <a:rPr lang="en-US" altLang="ko-KR" sz="14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  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모델에서 회귀분석이 양호한 성능을 발휘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가장 좋은 예측 성능은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랜덤포레스트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방법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88097" y="670967"/>
            <a:ext cx="3834703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4" y="686461"/>
            <a:ext cx="129356" cy="458718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67544" y="556463"/>
            <a:ext cx="4041702" cy="4002936"/>
            <a:chOff x="467544" y="556463"/>
            <a:chExt cx="4041702" cy="4002936"/>
          </a:xfrm>
        </p:grpSpPr>
        <p:sp>
          <p:nvSpPr>
            <p:cNvPr id="23" name="직사각형 22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24399" y="3075285"/>
            <a:ext cx="2448003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  <p:grpSp>
        <p:nvGrpSpPr>
          <p:cNvPr id="7" name="그룹 6"/>
          <p:cNvGrpSpPr/>
          <p:nvPr/>
        </p:nvGrpSpPr>
        <p:grpSpPr>
          <a:xfrm rot="10800000">
            <a:off x="5409659" y="2383759"/>
            <a:ext cx="4041702" cy="4002936"/>
            <a:chOff x="467544" y="556463"/>
            <a:chExt cx="4041702" cy="4002936"/>
          </a:xfrm>
        </p:grpSpPr>
        <p:sp>
          <p:nvSpPr>
            <p:cNvPr id="9" name="직사각형 8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2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t="18987" r="45793" b="54152"/>
          <a:stretch/>
        </p:blipFill>
        <p:spPr bwMode="auto">
          <a:xfrm>
            <a:off x="1291136" y="2150838"/>
            <a:ext cx="4482134" cy="3317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grpSp>
        <p:nvGrpSpPr>
          <p:cNvPr id="7" name="그룹 6"/>
          <p:cNvGrpSpPr/>
          <p:nvPr/>
        </p:nvGrpSpPr>
        <p:grpSpPr>
          <a:xfrm>
            <a:off x="6009971" y="2276629"/>
            <a:ext cx="4347889" cy="3205893"/>
            <a:chOff x="6009971" y="2276629"/>
            <a:chExt cx="4347889" cy="3205893"/>
          </a:xfrm>
        </p:grpSpPr>
        <p:sp>
          <p:nvSpPr>
            <p:cNvPr id="6" name="TextBox 5"/>
            <p:cNvSpPr txBox="1"/>
            <p:nvPr/>
          </p:nvSpPr>
          <p:spPr>
            <a:xfrm>
              <a:off x="6009977" y="2276629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YM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판매년월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09977" y="2645961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CATEGORI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음료 카테고리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09976" y="3016175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ITEM_CNT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상품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9975" y="3354729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QTY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9974" y="3693283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PRICE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09974" y="4031837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MAXTEMP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9973" y="4401604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SALEDAY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09972" y="4771371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RAIN_DAY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09971" y="5143968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HOLIDAY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변수 파악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 / 24 </a:t>
            </a:r>
          </a:p>
        </p:txBody>
      </p:sp>
    </p:spTree>
    <p:extLst>
      <p:ext uri="{BB962C8B-B14F-4D97-AF65-F5344CB8AC3E}">
        <p14:creationId xmlns:p14="http://schemas.microsoft.com/office/powerpoint/2010/main" val="4048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22887" r="59445" b="15803"/>
          <a:stretch/>
        </p:blipFill>
        <p:spPr bwMode="auto">
          <a:xfrm>
            <a:off x="2416175" y="1426378"/>
            <a:ext cx="4870823" cy="489719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2" name="직사각형 2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상품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 / 24 </a:t>
            </a:r>
          </a:p>
        </p:txBody>
      </p:sp>
    </p:spTree>
    <p:extLst>
      <p:ext uri="{BB962C8B-B14F-4D97-AF65-F5344CB8AC3E}">
        <p14:creationId xmlns:p14="http://schemas.microsoft.com/office/powerpoint/2010/main" val="16896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21949" r="58353" b="16667"/>
          <a:stretch/>
        </p:blipFill>
        <p:spPr bwMode="auto">
          <a:xfrm>
            <a:off x="2429072" y="1410733"/>
            <a:ext cx="5047856" cy="49128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6" name="직사각형 25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상품 가격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 / 24 </a:t>
            </a:r>
          </a:p>
        </p:txBody>
      </p:sp>
    </p:spTree>
    <p:extLst>
      <p:ext uri="{BB962C8B-B14F-4D97-AF65-F5344CB8AC3E}">
        <p14:creationId xmlns:p14="http://schemas.microsoft.com/office/powerpoint/2010/main" val="4796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21178" r="59375" b="16481"/>
          <a:stretch/>
        </p:blipFill>
        <p:spPr bwMode="auto">
          <a:xfrm>
            <a:off x="2581835" y="1260419"/>
            <a:ext cx="4742330" cy="506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2" name="직사각형 2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기온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 / 24 </a:t>
            </a:r>
          </a:p>
        </p:txBody>
      </p:sp>
    </p:spTree>
    <p:extLst>
      <p:ext uri="{BB962C8B-B14F-4D97-AF65-F5344CB8AC3E}">
        <p14:creationId xmlns:p14="http://schemas.microsoft.com/office/powerpoint/2010/main" val="11987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21178" r="58646" b="17407"/>
          <a:stretch/>
        </p:blipFill>
        <p:spPr bwMode="auto">
          <a:xfrm>
            <a:off x="2403022" y="1524000"/>
            <a:ext cx="5099956" cy="469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 / 24 </a:t>
            </a:r>
          </a:p>
        </p:txBody>
      </p:sp>
    </p:spTree>
    <p:extLst>
      <p:ext uri="{BB962C8B-B14F-4D97-AF65-F5344CB8AC3E}">
        <p14:creationId xmlns:p14="http://schemas.microsoft.com/office/powerpoint/2010/main" val="417120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29030" r="58854" b="7778"/>
          <a:stretch/>
        </p:blipFill>
        <p:spPr bwMode="auto">
          <a:xfrm>
            <a:off x="2429555" y="1316426"/>
            <a:ext cx="5046889" cy="5007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0" name="직사각형 9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07 / 24 </a:t>
            </a:r>
          </a:p>
        </p:txBody>
      </p:sp>
    </p:spTree>
    <p:extLst>
      <p:ext uri="{BB962C8B-B14F-4D97-AF65-F5344CB8AC3E}">
        <p14:creationId xmlns:p14="http://schemas.microsoft.com/office/powerpoint/2010/main" val="6434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754" t="27584" r="61786" b="28394"/>
          <a:stretch/>
        </p:blipFill>
        <p:spPr>
          <a:xfrm>
            <a:off x="2265795" y="1477279"/>
            <a:ext cx="5374410" cy="484629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08 / 24 </a:t>
            </a:r>
          </a:p>
        </p:txBody>
      </p:sp>
    </p:spTree>
    <p:extLst>
      <p:ext uri="{BB962C8B-B14F-4D97-AF65-F5344CB8AC3E}">
        <p14:creationId xmlns:p14="http://schemas.microsoft.com/office/powerpoint/2010/main" val="4034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2156</TotalTime>
  <Words>541</Words>
  <Application>Microsoft Office PowerPoint</Application>
  <PresentationFormat>A4 용지(210x297mm)</PresentationFormat>
  <Paragraphs>176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</vt:lpstr>
      <vt:lpstr>Calibri Light</vt:lpstr>
      <vt:lpstr>KoPubWorld돋움체 Bold</vt:lpstr>
      <vt:lpstr>맑은 고딕</vt:lpstr>
      <vt:lpstr>Calibri</vt:lpstr>
      <vt:lpstr>Wingdings</vt:lpstr>
      <vt:lpstr>Cambria Math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wonpc</cp:lastModifiedBy>
  <cp:revision>498</cp:revision>
  <dcterms:created xsi:type="dcterms:W3CDTF">2017-09-07T10:48:07Z</dcterms:created>
  <dcterms:modified xsi:type="dcterms:W3CDTF">2019-09-01T02:59:00Z</dcterms:modified>
</cp:coreProperties>
</file>